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65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22991-D33A-F978-B03E-9E936C42F4B8}" v="11" dt="2024-01-11T09:30:27.439"/>
    <p1510:client id="{298D5645-3BB3-417B-8B40-7F28B48229B1}" v="22" dt="2023-12-15T18:02:22.455"/>
    <p1510:client id="{B3569FCB-62A1-4CA0-ABDC-CA3C8383F1F9}" v="51" dt="2024-01-11T09:30:26.565"/>
    <p1510:client id="{DACDCB61-AF39-BBB0-0101-EEF96B2EC65A}" v="9" dt="2023-12-15T18:08:27.691"/>
    <p1510:client id="{DFFB201E-5344-E5FB-2FA3-B1DA187947AF}" v="274" dt="2024-01-11T09:27:22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19.01.2024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D3D7EBE-AED6-FAC8-4C9F-71FBFF772B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-3049" y="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027986" y="160213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sz="9600" dirty="0" err="1">
                <a:solidFill>
                  <a:srgbClr val="FFFFFF"/>
                </a:solidFill>
                <a:latin typeface="Mystical Woods Rough Script"/>
              </a:rPr>
              <a:t>Cospaces</a:t>
            </a:r>
            <a:endParaRPr lang="de-DE" sz="9600" dirty="0">
              <a:solidFill>
                <a:srgbClr val="FFFFFF"/>
              </a:solidFill>
              <a:latin typeface="Mystical Woods Rough Script"/>
            </a:endParaRPr>
          </a:p>
        </p:txBody>
      </p:sp>
      <p:pic>
        <p:nvPicPr>
          <p:cNvPr id="5" name="enchanted-chimes-177906.mp3">
            <a:hlinkClick r:id="" action="ppaction://media"/>
            <a:extLst>
              <a:ext uri="{FF2B5EF4-FFF2-40B4-BE49-F238E27FC236}">
                <a16:creationId xmlns:a16="http://schemas.microsoft.com/office/drawing/2014/main" xmlns="" id="{1CA7E473-D78A-FAE7-D4E4-D939283466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14230" y="55496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292AAAF-05EA-22BD-B1F9-8E9C94966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71" y="1587304"/>
            <a:ext cx="6998710" cy="39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A34CB65-19B1-D8CD-3A29-78BE51F0540F}"/>
              </a:ext>
            </a:extLst>
          </p:cNvPr>
          <p:cNvSpPr txBox="1"/>
          <p:nvPr/>
        </p:nvSpPr>
        <p:spPr>
          <a:xfrm>
            <a:off x="535020" y="1955261"/>
            <a:ext cx="3443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600" b="1" dirty="0">
                <a:latin typeface="Aptos Display" panose="020B0004020202020204" pitchFamily="34" charset="0"/>
              </a:rPr>
              <a:t>CLASSE 2F   </a:t>
            </a:r>
          </a:p>
          <a:p>
            <a:pPr algn="l"/>
            <a:r>
              <a:rPr lang="it-IT" sz="3600" b="1" dirty="0">
                <a:latin typeface="Aptos Display" panose="020B0004020202020204" pitchFamily="34" charset="0"/>
              </a:rPr>
              <a:t>GRUPPO 1</a:t>
            </a:r>
          </a:p>
          <a:p>
            <a:r>
              <a:rPr lang="it-IT" sz="3600" dirty="0">
                <a:latin typeface="Aptos Display" panose="020B0004020202020204" pitchFamily="34" charset="0"/>
              </a:rPr>
              <a:t>Digestione proteine</a:t>
            </a:r>
          </a:p>
        </p:txBody>
      </p:sp>
    </p:spTree>
    <p:extLst>
      <p:ext uri="{BB962C8B-B14F-4D97-AF65-F5344CB8AC3E}">
        <p14:creationId xmlns:p14="http://schemas.microsoft.com/office/powerpoint/2010/main" val="428179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xmlns="" id="{792C038A-83CD-46D9-4EE4-94F39CD68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139" y="1975022"/>
            <a:ext cx="3932237" cy="17456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it-IT" sz="3200" b="1" dirty="0"/>
              <a:t>CLASSE 2F</a:t>
            </a:r>
          </a:p>
          <a:p>
            <a:r>
              <a:rPr lang="it-IT" sz="3200" b="1" dirty="0"/>
              <a:t>GRUPPO 2</a:t>
            </a:r>
          </a:p>
          <a:p>
            <a:r>
              <a:rPr lang="it-IT" sz="3200" dirty="0"/>
              <a:t>Riconoscimento amidi</a:t>
            </a:r>
            <a:endParaRPr lang="it-IT" sz="3200" b="1" dirty="0"/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xmlns="" id="{692E2F9C-9B20-7B10-867A-5F32428CF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12" y="1215336"/>
            <a:ext cx="7211167" cy="432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D1A903D-BF27-093A-8FC1-678357895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761" y="193589"/>
            <a:ext cx="3355588" cy="28436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800" b="1"/>
              <a:t>CLASSE 2F </a:t>
            </a:r>
          </a:p>
          <a:p>
            <a:r>
              <a:rPr lang="it-IT" sz="2800" b="1"/>
              <a:t>GRUPPO 3</a:t>
            </a:r>
            <a:endParaRPr lang="it-IT" sz="2800"/>
          </a:p>
          <a:p>
            <a:r>
              <a:rPr lang="it-IT" sz="2800"/>
              <a:t>Riconoscimento grassi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4AB9D9F5-FC29-A9CC-DF6A-A6E9D64B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60" y="325652"/>
            <a:ext cx="7006099" cy="43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6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04EF4914-FEA6-68A0-2592-D59AE1EB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" y="7564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4000" b="1" dirty="0"/>
              <a:t>Classe  2F</a:t>
            </a:r>
            <a:br>
              <a:rPr lang="it-IT" sz="4000" b="1" dirty="0"/>
            </a:br>
            <a:r>
              <a:rPr lang="it-IT" sz="4000" b="1" dirty="0"/>
              <a:t>GRUPPO 4</a:t>
            </a:r>
            <a:br>
              <a:rPr lang="it-IT" sz="4000" b="1" dirty="0"/>
            </a:br>
            <a:r>
              <a:rPr lang="it-IT" sz="3600" dirty="0"/>
              <a:t>Modello apparato digerente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DC927321-CAB3-1F1D-B0FD-E72935B2F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75" y="1754104"/>
            <a:ext cx="6768395" cy="47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2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375A9467-AB17-BF7C-2F98-D068E940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0" y="128287"/>
            <a:ext cx="3719384" cy="4414752"/>
          </a:xfrm>
        </p:spPr>
        <p:txBody>
          <a:bodyPr>
            <a:normAutofit/>
          </a:bodyPr>
          <a:lstStyle/>
          <a:p>
            <a:r>
              <a:rPr lang="it-IT" b="1"/>
              <a:t>CLASSE 2F</a:t>
            </a:r>
            <a:br>
              <a:rPr lang="it-IT" b="1"/>
            </a:br>
            <a:r>
              <a:rPr lang="it-IT" b="1"/>
              <a:t>GRUPPO 5</a:t>
            </a:r>
            <a:r>
              <a:rPr lang="it-IT"/>
              <a:t/>
            </a:r>
            <a:br>
              <a:rPr lang="it-IT"/>
            </a:br>
            <a:r>
              <a:rPr lang="it-IT"/>
              <a:t>Azione bile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996AE6DE-E256-ECA5-4C5C-60DCFD28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15" y="1071738"/>
            <a:ext cx="7401480" cy="50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9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2FCFD4-FBB2-F4C5-6083-CAAC9E99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2" y="66503"/>
            <a:ext cx="10083114" cy="1418238"/>
          </a:xfrm>
        </p:spPr>
        <p:txBody>
          <a:bodyPr/>
          <a:lstStyle/>
          <a:p>
            <a:r>
              <a:rPr lang="it-IT" b="1"/>
              <a:t>CLASSE 2H   - GRUPPO 1</a:t>
            </a:r>
            <a:r>
              <a:rPr lang="it-IT"/>
              <a:t> </a:t>
            </a:r>
            <a:br>
              <a:rPr lang="it-IT"/>
            </a:br>
            <a:r>
              <a:rPr lang="it-IT"/>
              <a:t>Digestione proteine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6544F288-D284-F2F7-D904-16051CD3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55" y="1608427"/>
            <a:ext cx="8476853" cy="49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2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D3C61A-5CBD-81B7-DA1F-BA58642E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365125"/>
            <a:ext cx="4069491" cy="2870157"/>
          </a:xfrm>
        </p:spPr>
        <p:txBody>
          <a:bodyPr>
            <a:normAutofit fontScale="90000"/>
          </a:bodyPr>
          <a:lstStyle/>
          <a:p>
            <a:r>
              <a:rPr lang="it-IT" b="1"/>
              <a:t>CLASSE  2H  -GRUPPO 2</a:t>
            </a:r>
            <a:br>
              <a:rPr lang="it-IT" b="1"/>
            </a:br>
            <a:r>
              <a:rPr lang="it-IT" sz="3600"/>
              <a:t>Riconoscimento amido</a:t>
            </a:r>
            <a:r>
              <a:rPr lang="it-IT"/>
              <a:t/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endParaRPr lang="it-IT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053F8BCC-96C1-364B-0D89-192D4FF5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71" y="1260107"/>
            <a:ext cx="7130433" cy="49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15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D3C61A-5CBD-81B7-DA1F-BA58642E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" y="-36470"/>
            <a:ext cx="10515600" cy="1325563"/>
          </a:xfrm>
        </p:spPr>
        <p:txBody>
          <a:bodyPr/>
          <a:lstStyle/>
          <a:p>
            <a:r>
              <a:rPr lang="it-IT" b="1"/>
              <a:t>CLASSE 2H                            GRUPPO 3</a:t>
            </a:r>
            <a:br>
              <a:rPr lang="it-IT" b="1"/>
            </a:br>
            <a:r>
              <a:rPr lang="it-IT" sz="4000"/>
              <a:t>Riconoscimento grassi</a:t>
            </a:r>
            <a:endParaRPr lang="it-IT" sz="4000" b="1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F26BC8AE-7A04-6427-00CE-5844F496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50" y="1443759"/>
            <a:ext cx="7954300" cy="50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6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D3C61A-5CBD-81B7-DA1F-BA58642E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" y="4719"/>
            <a:ext cx="10515600" cy="1325563"/>
          </a:xfrm>
        </p:spPr>
        <p:txBody>
          <a:bodyPr/>
          <a:lstStyle/>
          <a:p>
            <a:r>
              <a:rPr lang="it-IT" b="1"/>
              <a:t>CLASSE 2H  -  GRUPPO 4</a:t>
            </a:r>
            <a:br>
              <a:rPr lang="it-IT" b="1"/>
            </a:br>
            <a:r>
              <a:rPr lang="it-IT" sz="4000"/>
              <a:t>Modello apparato digerente</a:t>
            </a:r>
            <a:endParaRPr lang="it-IT" b="1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11DF862F-C4C4-C4C6-7591-DB05D710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90" y="1535185"/>
            <a:ext cx="7862455" cy="53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80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D3C61A-5CBD-81B7-DA1F-BA58642E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8" y="1291881"/>
            <a:ext cx="2998573" cy="1325563"/>
          </a:xfrm>
        </p:spPr>
        <p:txBody>
          <a:bodyPr>
            <a:normAutofit fontScale="90000"/>
          </a:bodyPr>
          <a:lstStyle/>
          <a:p>
            <a:r>
              <a:rPr lang="it-IT" b="1"/>
              <a:t>CLASSE 2H                      GRUPPO 5</a:t>
            </a:r>
            <a:br>
              <a:rPr lang="it-IT" b="1"/>
            </a:br>
            <a:r>
              <a:rPr lang="it-IT" sz="3600"/>
              <a:t>Azione bile</a:t>
            </a:r>
            <a:endParaRPr lang="it-IT" b="1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4064772F-81DA-6529-6987-2A2640644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28" y="887805"/>
            <a:ext cx="7744691" cy="53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4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6DDBC2E-7F6A-0AAC-6263-A3B17014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35920EB-3F04-EC3E-E784-343CBDAE1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" b="68"/>
          <a:stretch/>
        </p:blipFill>
        <p:spPr>
          <a:xfrm>
            <a:off x="-214312" y="10"/>
            <a:ext cx="12191999" cy="68579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DB7260F-C341-005B-6897-33364E374A4F}"/>
              </a:ext>
            </a:extLst>
          </p:cNvPr>
          <p:cNvSpPr txBox="1"/>
          <p:nvPr/>
        </p:nvSpPr>
        <p:spPr>
          <a:xfrm>
            <a:off x="1022656" y="2926536"/>
            <a:ext cx="5363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latin typeface="Bahnschrift SemiLight" panose="02000000000000000000" pitchFamily="2" charset="0"/>
                <a:ea typeface="Bahnschrift SemiLight" panose="02000000000000000000" pitchFamily="2" charset="0"/>
              </a:rPr>
              <a:t>Cospaces Edu è un ambiente interattivo per favorire la didattica STEAM in classe. Utilizzata da scuole di tutto il mondo, permette, attraverso il browser su PC e dall’app dedicata su tablet e smartphone, la creazione di contenuti sfruttando la realtà Virtuale e Aumentata</a:t>
            </a:r>
            <a:r>
              <a:rPr lang="it-IT" sz="2400" dirty="0">
                <a:latin typeface="Bahnschrift SemiLight" panose="02000000000000000000" pitchFamily="2" charset="0"/>
                <a:ea typeface="Bahnschrift SemiLight" panose="02000000000000000000" pitchFamily="2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B75832C-F350-B41F-AA2D-B91F99648F84}"/>
              </a:ext>
            </a:extLst>
          </p:cNvPr>
          <p:cNvSpPr txBox="1"/>
          <p:nvPr/>
        </p:nvSpPr>
        <p:spPr>
          <a:xfrm>
            <a:off x="3704576" y="767358"/>
            <a:ext cx="5377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0">
                <a:latin typeface="Mystical Woods Rough Script" panose="02000500000000000000" pitchFamily="2" charset="0"/>
              </a:rPr>
              <a:t>Che</a:t>
            </a:r>
            <a:r>
              <a:rPr lang="it-IT" sz="5400">
                <a:latin typeface="Mystical Woods Rough Script" panose="02000500000000000000" pitchFamily="2" charset="0"/>
              </a:rPr>
              <a:t> cos’è?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8DE2933-7ED6-F78A-7B6E-56C9357BDF11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>
              <a:latin typeface="Mystical Woods Rough Script" panose="02000500000000000000" pitchFamily="2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35CA5AB1-79DF-1BDC-7944-E0979B50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09" y="3007091"/>
            <a:ext cx="4334789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8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D3C61A-5CBD-81B7-DA1F-BA58642E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59" y="-46767"/>
            <a:ext cx="10968681" cy="1346157"/>
          </a:xfrm>
        </p:spPr>
        <p:txBody>
          <a:bodyPr/>
          <a:lstStyle/>
          <a:p>
            <a:r>
              <a:rPr lang="it-IT" b="1"/>
              <a:t>CLASSE 2E       GRUPPO 1</a:t>
            </a:r>
            <a:r>
              <a:rPr lang="it-IT"/>
              <a:t>  digestione proteine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C625C16-3AC4-7B90-DCAA-87D77586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38" y="1492507"/>
            <a:ext cx="8000610" cy="49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25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D3C61A-5CBD-81B7-DA1F-BA58642E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95" y="4720"/>
            <a:ext cx="11226113" cy="1346157"/>
          </a:xfrm>
        </p:spPr>
        <p:txBody>
          <a:bodyPr/>
          <a:lstStyle/>
          <a:p>
            <a:r>
              <a:rPr lang="it-IT" b="1"/>
              <a:t>CLASSE 2E    GRUPPO 2</a:t>
            </a:r>
            <a:r>
              <a:rPr lang="it-IT"/>
              <a:t>  riconoscimento amidi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26C5692-DCF4-7C00-60FE-44B6EA50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229" y="1539472"/>
            <a:ext cx="7608584" cy="49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04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D3C61A-5CBD-81B7-DA1F-BA58642E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CLASSE 2E    GRUPPO 3  riconoscimento grassi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581E759-A419-7883-A0E6-2F7CDB4B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09" y="1690688"/>
            <a:ext cx="8214381" cy="48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67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D3C61A-5CBD-81B7-DA1F-BA58642E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CLASSE 2E    GRUPPO 4</a:t>
            </a:r>
            <a:r>
              <a:rPr lang="it-IT"/>
              <a:t>  </a:t>
            </a:r>
            <a:br>
              <a:rPr lang="it-IT"/>
            </a:br>
            <a:r>
              <a:rPr lang="it-IT" sz="4000"/>
              <a:t>Modello apparato digerente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B18363A-3DE0-E408-12F9-78C743A8C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42" y="1746039"/>
            <a:ext cx="6993963" cy="48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48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D3C61A-5CBD-81B7-DA1F-BA58642E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248" y="2127212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it-IT" b="1">
                <a:latin typeface="Aptos Display"/>
              </a:rPr>
              <a:t>CLASSE 2E </a:t>
            </a:r>
            <a:br>
              <a:rPr lang="it-IT" b="1">
                <a:latin typeface="Aptos Display"/>
              </a:rPr>
            </a:br>
            <a:r>
              <a:rPr lang="it-IT" b="1">
                <a:latin typeface="Aptos Display"/>
              </a:rPr>
              <a:t/>
            </a:r>
            <a:br>
              <a:rPr lang="it-IT" b="1">
                <a:latin typeface="Aptos Display"/>
              </a:rPr>
            </a:br>
            <a:r>
              <a:rPr lang="it-IT" b="1">
                <a:latin typeface="Aptos Display"/>
              </a:rPr>
              <a:t>GRUPPO 5 </a:t>
            </a:r>
            <a:r>
              <a:rPr lang="it-IT">
                <a:latin typeface="Aptos Display"/>
              </a:rPr>
              <a:t/>
            </a:r>
            <a:br>
              <a:rPr lang="it-IT">
                <a:latin typeface="Aptos Display"/>
              </a:rPr>
            </a:br>
            <a:r>
              <a:rPr lang="it-IT">
                <a:latin typeface="Aptos Display"/>
              </a:rPr>
              <a:t> </a:t>
            </a:r>
            <a:br>
              <a:rPr lang="it-IT">
                <a:latin typeface="Aptos Display"/>
              </a:rPr>
            </a:br>
            <a:r>
              <a:rPr lang="it-IT">
                <a:latin typeface="Aptos Display"/>
              </a:rPr>
              <a:t>Azione della bile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640B590-B3C4-D13F-8BF0-19B2A8550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D0AAC3D-1509-21FE-1432-91A324D15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20" y="723323"/>
            <a:ext cx="7645515" cy="52919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72831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3EFAE1-AC58-A61B-AA6F-7F4CDAA9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F407F5BB-F3E8-0CB8-B9DF-B5152F99D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95168" cy="7062281"/>
          </a:xfrm>
        </p:spPr>
      </p:pic>
      <p:sp>
        <p:nvSpPr>
          <p:cNvPr id="5" name="Scorrimento orizzontale 4">
            <a:extLst>
              <a:ext uri="{FF2B5EF4-FFF2-40B4-BE49-F238E27FC236}">
                <a16:creationId xmlns:a16="http://schemas.microsoft.com/office/drawing/2014/main" xmlns="" id="{127DD90C-E0A4-26A0-C29C-728903F0023F}"/>
              </a:ext>
            </a:extLst>
          </p:cNvPr>
          <p:cNvSpPr/>
          <p:nvPr/>
        </p:nvSpPr>
        <p:spPr>
          <a:xfrm>
            <a:off x="4845606" y="4452447"/>
            <a:ext cx="2082412" cy="558412"/>
          </a:xfrm>
          <a:prstGeom prst="horizontalScroll">
            <a:avLst/>
          </a:prstGeom>
          <a:solidFill>
            <a:srgbClr val="80350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26075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D1D4621-4FA6-EDAF-217C-5634C321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AE741022-8E48-D3BD-4724-62DEFB225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6B810B0-04BC-48D0-53F5-4200DCEE30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-34065" y="0"/>
            <a:ext cx="12116881" cy="68579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CFCDBA1-7765-0F05-80B3-46CAAB7C0BCA}"/>
              </a:ext>
            </a:extLst>
          </p:cNvPr>
          <p:cNvSpPr txBox="1"/>
          <p:nvPr/>
        </p:nvSpPr>
        <p:spPr>
          <a:xfrm>
            <a:off x="979960" y="1507088"/>
            <a:ext cx="45980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3200">
              <a:latin typeface="Bahnschrift SemiLight" panose="020B0502040204020203" pitchFamily="34" charset="0"/>
            </a:endParaRPr>
          </a:p>
          <a:p>
            <a:pPr algn="l"/>
            <a:r>
              <a:rPr lang="it-IT" sz="3200" b="1">
                <a:latin typeface="Bahnschrift SemiLight" panose="020B0502040204020203" pitchFamily="34" charset="0"/>
              </a:rPr>
              <a:t>
1. Ricezione del QR code tramite diversi mezzi come email, SMS o stampato su un biglietto o un volantino.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C1B590C-85B8-E027-5451-767F750825E5}"/>
              </a:ext>
            </a:extLst>
          </p:cNvPr>
          <p:cNvSpPr txBox="1"/>
          <p:nvPr/>
        </p:nvSpPr>
        <p:spPr>
          <a:xfrm>
            <a:off x="696516" y="511661"/>
            <a:ext cx="8054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800">
                <a:latin typeface="Mystical Woods Rough Script" panose="02000500000000000000" pitchFamily="2" charset="0"/>
              </a:rPr>
              <a:t>Come si può entrare?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E883F93-4DF4-70EB-F247-6C5A44F3E9E9}"/>
              </a:ext>
            </a:extLst>
          </p:cNvPr>
          <p:cNvSpPr txBox="1"/>
          <p:nvPr/>
        </p:nvSpPr>
        <p:spPr>
          <a:xfrm>
            <a:off x="5184576" y="2684264"/>
            <a:ext cx="619721" cy="97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50AD15E-602B-036C-555E-D838A8A9F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68" y="2172598"/>
            <a:ext cx="2703430" cy="2719555"/>
          </a:xfrm>
          <a:prstGeom prst="rect">
            <a:avLst/>
          </a:prstGeom>
        </p:spPr>
      </p:pic>
      <p:pic>
        <p:nvPicPr>
          <p:cNvPr id="13" name="enchanted-chimes-177906.mp3">
            <a:hlinkClick r:id="" action="ppaction://media"/>
            <a:extLst>
              <a:ext uri="{FF2B5EF4-FFF2-40B4-BE49-F238E27FC236}">
                <a16:creationId xmlns:a16="http://schemas.microsoft.com/office/drawing/2014/main" xmlns="" id="{545892D8-FE1C-50A2-2FCB-16D736E29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 flipV="1">
            <a:off x="8271669" y="5599602"/>
            <a:ext cx="274042" cy="27404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1AC227D-F308-E398-91F1-D1D2B2DB8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52" y="3172718"/>
            <a:ext cx="3004245" cy="300424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22B088F-1272-08BD-B81A-4F5D9551A8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96" y="563719"/>
            <a:ext cx="2500627" cy="25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F5C34EE-C654-6278-20DE-4B29F038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xmlns="" id="{BA126104-AD4E-CBD6-C86B-B27297D64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16" y="0"/>
            <a:ext cx="12317015" cy="6858000"/>
          </a:xfr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9BB8AAD-038D-8DE7-1DF2-1EFB1017FABA}"/>
              </a:ext>
            </a:extLst>
          </p:cNvPr>
          <p:cNvSpPr txBox="1"/>
          <p:nvPr/>
        </p:nvSpPr>
        <p:spPr>
          <a:xfrm>
            <a:off x="1571626" y="639366"/>
            <a:ext cx="41648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600" b="1">
                <a:latin typeface="Bahnschrift SemiLight" panose="020B0502040204020203" pitchFamily="34" charset="0"/>
              </a:rPr>
              <a:t>2. Dispositivo compatibile: La persona assicura di avere un dispositivo che può leggere i QR code come uno smartphone o un tablet.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1C001BF-7125-B347-8300-6D51E4B58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57" y="639366"/>
            <a:ext cx="2212181" cy="28435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57D088B-4BA6-2F32-0051-D0C43705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38" y="3853326"/>
            <a:ext cx="3256952" cy="27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850FA13-E943-2C73-C823-33E2D266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24897A0D-B006-1C6B-C804-E15189C64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1099" cy="6857999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338EFDF-BE18-7075-C33B-3371B1CC7B8F}"/>
              </a:ext>
            </a:extLst>
          </p:cNvPr>
          <p:cNvSpPr txBox="1"/>
          <p:nvPr/>
        </p:nvSpPr>
        <p:spPr>
          <a:xfrm>
            <a:off x="1696640" y="2514600"/>
            <a:ext cx="3125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dirty="0">
                <a:latin typeface="Bahnschrift SemiLight" panose="020B0502040204020203" pitchFamily="34" charset="0"/>
              </a:rPr>
              <a:t>3. Installazione di un’applicazione Cospaces gratuita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5210872-EC9D-03E0-18C7-B0CD973F8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06" y="2206257"/>
            <a:ext cx="4966099" cy="28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C58C6BC-B6BD-34E8-22F1-129098BF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8B3770F5-646E-466F-DCDE-D47DDDE66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D8AFDD3-E850-8EB3-4981-F42F3AB34F91}"/>
              </a:ext>
            </a:extLst>
          </p:cNvPr>
          <p:cNvSpPr txBox="1"/>
          <p:nvPr/>
        </p:nvSpPr>
        <p:spPr>
          <a:xfrm>
            <a:off x="7088235" y="2397948"/>
            <a:ext cx="4265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>
                <a:latin typeface="Bahnschrift SemiLight" panose="020B0502040204020203" pitchFamily="34" charset="0"/>
              </a:rPr>
              <a:t>4. Apertura dell’applicazione e richiesta di codice o QR code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114FBA1-47D6-6BD5-E2DC-005C18705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4680346" cy="45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393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483F0C0-E481-B11C-B84E-21A5FAC6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7A5842A9-EE1D-4CC5-C30F-A8A9939FA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141"/>
            <a:ext cx="12192000" cy="7348141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DD8FA46-B102-4147-7811-124DD854AFEC}"/>
              </a:ext>
            </a:extLst>
          </p:cNvPr>
          <p:cNvSpPr txBox="1"/>
          <p:nvPr/>
        </p:nvSpPr>
        <p:spPr>
          <a:xfrm>
            <a:off x="1259086" y="2157412"/>
            <a:ext cx="38969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dirty="0">
                <a:latin typeface="Bahnschrift SemiLight" panose="020B0502040204020203" pitchFamily="34" charset="0"/>
              </a:rPr>
              <a:t>5. Scansione del QR code tramite fotocamera del dispositivo verso il QR code, l’applicazione effettua la scansione automaticamente</a:t>
            </a:r>
            <a:r>
              <a:rPr lang="it-IT" sz="28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0B4E4D4-10A1-F29B-1E24-5158D4317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97" y="880070"/>
            <a:ext cx="4218517" cy="50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0EDF1C-FF9E-A683-9C03-E39473B7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8830A705-EBB6-B46C-38FE-F1261484B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14226B9-C5C4-75CA-7535-43B388B9F7B7}"/>
              </a:ext>
            </a:extLst>
          </p:cNvPr>
          <p:cNvSpPr txBox="1"/>
          <p:nvPr/>
        </p:nvSpPr>
        <p:spPr>
          <a:xfrm>
            <a:off x="1339454" y="2487811"/>
            <a:ext cx="4280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>
                <a:latin typeface="Bahnschrift SemiLight" panose="020B0502040204020203" pitchFamily="34" charset="0"/>
              </a:rPr>
              <a:t>6. Reindirizzamento al programma o evento tramite un link o una pagina web relativa al programma o all’evento</a:t>
            </a:r>
            <a:r>
              <a:rPr lang="it-IT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C59143F-116B-A095-2D67-B1AA0E284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44" y="1690688"/>
            <a:ext cx="3929657" cy="39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219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51E488-A90B-92B1-2154-A331DE79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2F302FCA-1C81-019E-FFF3-7FA415AC3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1C57BF8-CB6E-485E-894E-1957139C6985}"/>
              </a:ext>
            </a:extLst>
          </p:cNvPr>
          <p:cNvSpPr txBox="1"/>
          <p:nvPr/>
        </p:nvSpPr>
        <p:spPr>
          <a:xfrm>
            <a:off x="1848446" y="2407443"/>
            <a:ext cx="3057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>
                <a:latin typeface="Bahnschrift SemiLight" panose="020B0502040204020203" pitchFamily="34" charset="0"/>
              </a:rPr>
              <a:t>7. Accesso al programma o evento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A1406BF-D10C-EEC6-BD0B-D32AB1054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87" y="2088384"/>
            <a:ext cx="5024141" cy="37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cfe827-1b02-4e80-a8fa-675e636650bf">
      <Terms xmlns="http://schemas.microsoft.com/office/infopath/2007/PartnerControls"/>
    </lcf76f155ced4ddcb4097134ff3c332f>
    <TaxCatchAll xmlns="c500a858-acbc-4372-bddf-28f3124c44a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9CDA949AE38D44D9570AF06472088EC" ma:contentTypeVersion="9" ma:contentTypeDescription="Creare un nuovo documento." ma:contentTypeScope="" ma:versionID="0b6788704ba51b923262b68783066460">
  <xsd:schema xmlns:xsd="http://www.w3.org/2001/XMLSchema" xmlns:xs="http://www.w3.org/2001/XMLSchema" xmlns:p="http://schemas.microsoft.com/office/2006/metadata/properties" xmlns:ns2="6fcfe827-1b02-4e80-a8fa-675e636650bf" xmlns:ns3="c500a858-acbc-4372-bddf-28f3124c44a2" targetNamespace="http://schemas.microsoft.com/office/2006/metadata/properties" ma:root="true" ma:fieldsID="3d8ff2dbb08bde681252571663d17c93" ns2:_="" ns3:_="">
    <xsd:import namespace="6fcfe827-1b02-4e80-a8fa-675e636650bf"/>
    <xsd:import namespace="c500a858-acbc-4372-bddf-28f3124c44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fe827-1b02-4e80-a8fa-675e63665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Tag immagine" ma:readOnly="false" ma:fieldId="{5cf76f15-5ced-4ddc-b409-7134ff3c332f}" ma:taxonomyMulti="true" ma:sspId="54691d2c-c77f-47b9-9b92-677468ab35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0a858-acbc-4372-bddf-28f3124c44a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6747d99-47a7-4429-a832-446c015068a4}" ma:internalName="TaxCatchAll" ma:showField="CatchAllData" ma:web="c500a858-acbc-4372-bddf-28f3124c44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9AAD8-6F29-4F30-8A14-4A897A6DB2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FC752B-A937-4918-BEA9-68277331B06F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c500a858-acbc-4372-bddf-28f3124c44a2"/>
    <ds:schemaRef ds:uri="6fcfe827-1b02-4e80-a8fa-675e636650b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CC7096-98DD-42E1-9067-82E9E00500A2}">
  <ds:schemaRefs>
    <ds:schemaRef ds:uri="6fcfe827-1b02-4e80-a8fa-675e636650bf"/>
    <ds:schemaRef ds:uri="c500a858-acbc-4372-bddf-28f3124c44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188</Words>
  <Application>Microsoft Office PowerPoint</Application>
  <PresentationFormat>Widescreen</PresentationFormat>
  <Paragraphs>33</Paragraphs>
  <Slides>25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Bahnschrift SemiLight</vt:lpstr>
      <vt:lpstr>Mystical Woods Rough Script</vt:lpstr>
      <vt:lpstr>Tema di Office</vt:lpstr>
      <vt:lpstr>Cospaces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Classe  2F GRUPPO 4 Modello apparato digerente </vt:lpstr>
      <vt:lpstr>CLASSE 2F GRUPPO 5 Azione bile</vt:lpstr>
      <vt:lpstr>CLASSE 2H   - GRUPPO 1  Digestione proteine</vt:lpstr>
      <vt:lpstr>CLASSE  2H  -GRUPPO 2 Riconoscimento amido  </vt:lpstr>
      <vt:lpstr>CLASSE 2H                            GRUPPO 3 Riconoscimento grassi</vt:lpstr>
      <vt:lpstr>CLASSE 2H  -  GRUPPO 4 Modello apparato digerente</vt:lpstr>
      <vt:lpstr>CLASSE 2H                      GRUPPO 5 Azione bile</vt:lpstr>
      <vt:lpstr>CLASSE 2E       GRUPPO 1  digestione proteine</vt:lpstr>
      <vt:lpstr>CLASSE 2E    GRUPPO 2  riconoscimento amidi</vt:lpstr>
      <vt:lpstr>CLASSE 2E    GRUPPO 3  riconoscimento grassi</vt:lpstr>
      <vt:lpstr>CLASSE 2E    GRUPPO 4   Modello apparato digerente</vt:lpstr>
      <vt:lpstr>CLASSE 2E   GRUPPO 5    Azione della bile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sabina galesi</dc:creator>
  <cp:lastModifiedBy>Utente Windows</cp:lastModifiedBy>
  <cp:revision>2</cp:revision>
  <dcterms:created xsi:type="dcterms:W3CDTF">2023-12-14T12:48:16Z</dcterms:created>
  <dcterms:modified xsi:type="dcterms:W3CDTF">2024-01-19T06:17:26Z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0x01010059CDA949AE38D44D9570AF06472088EC</vt:lpwstr>
  </property>
  <property fmtid="{D5CDD505-2E9C-101B-9397-08002B2CF9AE}" pid="3" name="MediaServiceImageTags">
    <vt:lpwstr/>
  </property>
</Properties>
</file>